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4" r:id="rId6"/>
    <p:sldId id="265" r:id="rId7"/>
    <p:sldId id="267" r:id="rId8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나눔바른펜" panose="020B0503000000000000" pitchFamily="50" charset="-127"/>
      <p:regular r:id="rId11"/>
      <p:bold r:id="rId12"/>
    </p:embeddedFont>
    <p:embeddedFont>
      <p:font typeface="맑은 고딕" panose="020B0503020000020004" pitchFamily="50" charset="-127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서울남산체 L" panose="02020603020101020101" pitchFamily="18" charset="-127"/>
      <p:regular r:id="rId19"/>
    </p:embeddedFont>
    <p:embeddedFont>
      <p:font typeface="a장미다방" panose="02020600000000000000" pitchFamily="18" charset="-127"/>
      <p:regular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3399FF"/>
    <a:srgbClr val="E76A1D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70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37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45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69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84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7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33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80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71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00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45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C4D3-2D7F-46C7-A01D-B2DD15DB1FDA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6CE6-5E52-49F7-ADC4-1C0D59805E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618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1617" y="2281221"/>
            <a:ext cx="280076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600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마을기금</a:t>
            </a:r>
            <a:endParaRPr lang="en-US" altLang="ko-KR" sz="6600" dirty="0" smtClean="0">
              <a:ln w="76200">
                <a:noFill/>
              </a:ln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/>
            <a:r>
              <a:rPr lang="ko-KR" altLang="en-US" sz="4000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그리고</a:t>
            </a:r>
            <a:endParaRPr lang="en-US" altLang="ko-KR" sz="4000" dirty="0" smtClean="0">
              <a:ln w="76200">
                <a:noFill/>
              </a:ln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  <a:p>
            <a:pPr algn="ctr"/>
            <a:r>
              <a:rPr lang="en-US" altLang="ko-KR" sz="4000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3664" y="6196279"/>
            <a:ext cx="146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(</a:t>
            </a:r>
            <a:r>
              <a:rPr lang="ko-KR" altLang="en-US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사</a:t>
            </a:r>
            <a:r>
              <a:rPr lang="en-US" altLang="ko-KR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)</a:t>
            </a:r>
            <a:r>
              <a:rPr lang="ko-KR" altLang="en-US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마을 김일영</a:t>
            </a:r>
            <a:endParaRPr lang="en-US" altLang="ko-KR" sz="1000" dirty="0" smtClean="0">
              <a:ln w="76200">
                <a:noFill/>
              </a:ln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5581" y="5826947"/>
            <a:ext cx="125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2015.04.17.</a:t>
            </a:r>
            <a:r>
              <a:rPr lang="ko-KR" altLang="en-US" dirty="0" smtClean="0">
                <a:ln w="76200">
                  <a:noFill/>
                </a:ln>
                <a:solidFill>
                  <a:schemeClr val="bg1"/>
                </a:solidFill>
                <a:latin typeface="나눔바른펜" panose="020B0503000000000000" pitchFamily="50" charset="-127"/>
                <a:ea typeface="나눔바른펜" panose="020B0503000000000000" pitchFamily="50" charset="-127"/>
              </a:rPr>
              <a:t>금</a:t>
            </a:r>
            <a:endParaRPr lang="en-US" altLang="ko-KR" sz="1000" dirty="0" smtClean="0">
              <a:ln w="76200">
                <a:noFill/>
              </a:ln>
              <a:solidFill>
                <a:schemeClr val="bg1"/>
              </a:solidFill>
              <a:latin typeface="나눔바른펜" panose="020B0503000000000000" pitchFamily="50" charset="-127"/>
              <a:ea typeface="나눔바른펜" panose="020B0503000000000000" pitchFamily="50" charset="-127"/>
            </a:endParaRPr>
          </a:p>
        </p:txBody>
      </p:sp>
      <p:pic>
        <p:nvPicPr>
          <p:cNvPr id="16" name="Picture 2" descr="http://pixabay.com/static/uploads/photo/2012/05/07/02/47/green-47700_640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4" y="1300457"/>
            <a:ext cx="2108771" cy="10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ixabay.com/static/uploads/photo/2012/05/07/02/47/green-47700_640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4" y="4268925"/>
            <a:ext cx="2108771" cy="10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3709892" y="1554940"/>
            <a:ext cx="1620227" cy="162022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ko-KR" altLang="en-US" sz="30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공 공 성</a:t>
            </a:r>
            <a:endParaRPr lang="ko-KR" altLang="en-US" sz="30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68202" y="141037"/>
            <a:ext cx="4466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마을기금 구성 요소</a:t>
            </a:r>
            <a:endParaRPr lang="ko-KR" altLang="en-US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67" name="직각 삼각형 66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각 삼각형 67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785610" y="3819620"/>
            <a:ext cx="2016000" cy="1472605"/>
            <a:chOff x="785610" y="3819620"/>
            <a:chExt cx="2016000" cy="1472605"/>
          </a:xfrm>
        </p:grpSpPr>
        <p:sp>
          <p:nvSpPr>
            <p:cNvPr id="91" name="양쪽 대괄호 90"/>
            <p:cNvSpPr/>
            <p:nvPr/>
          </p:nvSpPr>
          <p:spPr>
            <a:xfrm>
              <a:off x="785610" y="3819620"/>
              <a:ext cx="2016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사회적 </a:t>
              </a:r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공공성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85610" y="4645894"/>
              <a:ext cx="201600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제도적 공공성을 넘어</a:t>
              </a:r>
              <a:endPara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새로운 공공의제 설정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03" name="직선 연결선 102"/>
            <p:cNvCxnSpPr/>
            <p:nvPr/>
          </p:nvCxnSpPr>
          <p:spPr>
            <a:xfrm>
              <a:off x="1793610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502898" y="3819620"/>
            <a:ext cx="2016000" cy="1488634"/>
            <a:chOff x="3502898" y="3819620"/>
            <a:chExt cx="2016000" cy="1488634"/>
          </a:xfrm>
        </p:grpSpPr>
        <p:sp>
          <p:nvSpPr>
            <p:cNvPr id="92" name="양쪽 대괄호 91"/>
            <p:cNvSpPr/>
            <p:nvPr/>
          </p:nvSpPr>
          <p:spPr>
            <a:xfrm>
              <a:off x="3502898" y="3819620"/>
              <a:ext cx="2016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결사체적 </a:t>
              </a:r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성격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502898" y="4661923"/>
              <a:ext cx="201600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규약</a:t>
              </a: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, </a:t>
              </a: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규정 등</a:t>
              </a:r>
              <a:endPara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참여자 합의에 기초한 운영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04" name="직선 연결선 103"/>
            <p:cNvCxnSpPr/>
            <p:nvPr/>
          </p:nvCxnSpPr>
          <p:spPr>
            <a:xfrm>
              <a:off x="4510898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6220186" y="3819620"/>
            <a:ext cx="2018890" cy="1472605"/>
            <a:chOff x="6220186" y="3819620"/>
            <a:chExt cx="2018890" cy="1472605"/>
          </a:xfrm>
        </p:grpSpPr>
        <p:sp>
          <p:nvSpPr>
            <p:cNvPr id="93" name="양쪽 대괄호 92"/>
            <p:cNvSpPr/>
            <p:nvPr/>
          </p:nvSpPr>
          <p:spPr>
            <a:xfrm>
              <a:off x="6223076" y="3819620"/>
              <a:ext cx="2016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공동체 </a:t>
              </a:r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금융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220186" y="4661923"/>
              <a:ext cx="2018890" cy="6303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anchor="ctr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금융적 기능 활용도</a:t>
              </a:r>
              <a:endPara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05" name="직선 연결선 104"/>
            <p:cNvCxnSpPr/>
            <p:nvPr/>
          </p:nvCxnSpPr>
          <p:spPr>
            <a:xfrm>
              <a:off x="7231076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120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3709892" y="1554940"/>
            <a:ext cx="1620227" cy="162022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ko-KR" altLang="en-US" sz="30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자 </a:t>
            </a:r>
            <a:r>
              <a:rPr lang="ko-KR" altLang="en-US" sz="300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립</a:t>
            </a:r>
            <a:r>
              <a:rPr lang="ko-KR" altLang="en-US" sz="30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성</a:t>
            </a:r>
            <a:endParaRPr lang="ko-KR" altLang="en-US" sz="30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68202" y="141037"/>
            <a:ext cx="4466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마을기금 구성 요소</a:t>
            </a:r>
            <a:endParaRPr lang="ko-KR" altLang="en-US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67" name="직각 삼각형 66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각 삼각형 67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72775" y="3819620"/>
            <a:ext cx="2034863" cy="1795568"/>
            <a:chOff x="672775" y="3819620"/>
            <a:chExt cx="2034863" cy="1795568"/>
          </a:xfrm>
        </p:grpSpPr>
        <p:sp>
          <p:nvSpPr>
            <p:cNvPr id="91" name="양쪽 대괄호 90"/>
            <p:cNvSpPr/>
            <p:nvPr/>
          </p:nvSpPr>
          <p:spPr>
            <a:xfrm>
              <a:off x="672775" y="3819620"/>
              <a:ext cx="2034863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생활정치 기반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672775" y="4645893"/>
              <a:ext cx="2034863" cy="9692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주체 </a:t>
              </a: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(</a:t>
              </a: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대면적 관계망</a:t>
              </a: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)</a:t>
              </a: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조성</a:t>
              </a:r>
              <a:r>
                <a:rPr lang="en-US" altLang="ko-KR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, </a:t>
              </a:r>
              <a:r>
                <a: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운영</a:t>
              </a:r>
              <a:r>
                <a:rPr lang="en-US" altLang="ko-KR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, </a:t>
              </a:r>
              <a:r>
                <a: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사용</a:t>
              </a:r>
              <a:r>
                <a:rPr lang="en-US" altLang="ko-KR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, </a:t>
              </a:r>
              <a:r>
                <a: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혜택의 </a:t>
              </a: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모든 주체가 마을주민</a:t>
              </a:r>
            </a:p>
            <a:p>
              <a:pPr lvl="0" algn="ctr">
                <a:lnSpc>
                  <a:spcPct val="150000"/>
                </a:lnSpc>
              </a:pPr>
              <a:endPara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1690206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187158" y="3819620"/>
            <a:ext cx="2615012" cy="1473597"/>
            <a:chOff x="3187158" y="3819620"/>
            <a:chExt cx="2615012" cy="1473597"/>
          </a:xfrm>
        </p:grpSpPr>
        <p:sp>
          <p:nvSpPr>
            <p:cNvPr id="92" name="양쪽 대괄호 91"/>
            <p:cNvSpPr/>
            <p:nvPr/>
          </p:nvSpPr>
          <p:spPr>
            <a:xfrm>
              <a:off x="3210170" y="3819620"/>
              <a:ext cx="2592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요구의 다양성 기반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187158" y="4645893"/>
              <a:ext cx="2592000" cy="6473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사업모델의 다양성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Ex. </a:t>
              </a:r>
              <a:r>
                <a:rPr lang="ko-KR" altLang="en-US" sz="1200" dirty="0" err="1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여행계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506170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6281691" y="3819620"/>
            <a:ext cx="2088000" cy="1473597"/>
            <a:chOff x="6281691" y="3819620"/>
            <a:chExt cx="2088000" cy="1473597"/>
          </a:xfrm>
        </p:grpSpPr>
        <p:sp>
          <p:nvSpPr>
            <p:cNvPr id="93" name="양쪽 대괄호 92"/>
            <p:cNvSpPr/>
            <p:nvPr/>
          </p:nvSpPr>
          <p:spPr>
            <a:xfrm>
              <a:off x="6281691" y="3819620"/>
              <a:ext cx="2088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수요 기반 활동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281692" y="4645893"/>
              <a:ext cx="2087999" cy="6473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err="1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실천성</a:t>
              </a: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, </a:t>
              </a: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현실성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en-US" altLang="ko-KR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Ex. </a:t>
              </a:r>
              <a:r>
                <a:rPr lang="ko-KR" altLang="en-US" sz="1200" dirty="0" smtClean="0">
                  <a:solidFill>
                    <a:schemeClr val="accent6">
                      <a:lumMod val="75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사회주택</a:t>
              </a:r>
              <a:endParaRPr lang="en-US" altLang="ko-KR" sz="1200" dirty="0">
                <a:solidFill>
                  <a:schemeClr val="accent6">
                    <a:lumMod val="75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7325691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895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3709892" y="1554940"/>
            <a:ext cx="1620227" cy="162022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ko-KR" altLang="en-US" sz="3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지</a:t>
            </a:r>
            <a:r>
              <a:rPr lang="ko-KR" altLang="en-US" sz="30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</a:t>
            </a:r>
            <a:r>
              <a:rPr lang="ko-KR" altLang="en-US" sz="3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속</a:t>
            </a:r>
            <a:r>
              <a:rPr lang="ko-KR" altLang="en-US" sz="30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성</a:t>
            </a:r>
            <a:endParaRPr lang="ko-KR" altLang="en-US" sz="30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68202" y="141037"/>
            <a:ext cx="4466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마을기금 구성 요소</a:t>
            </a:r>
            <a:endParaRPr lang="ko-KR" altLang="en-US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67" name="직각 삼각형 66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각 삼각형 67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708799" y="3819620"/>
            <a:ext cx="2340000" cy="1470515"/>
            <a:chOff x="708799" y="3819620"/>
            <a:chExt cx="2340000" cy="1470515"/>
          </a:xfrm>
        </p:grpSpPr>
        <p:sp>
          <p:nvSpPr>
            <p:cNvPr id="91" name="양쪽 대괄호 90"/>
            <p:cNvSpPr/>
            <p:nvPr/>
          </p:nvSpPr>
          <p:spPr>
            <a:xfrm>
              <a:off x="708799" y="3819620"/>
              <a:ext cx="2340000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타 기금과의 협동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08799" y="4645894"/>
              <a:ext cx="2340000" cy="64424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err="1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임팩트</a:t>
              </a:r>
              <a:r>
                <a:rPr lang="ko-KR" altLang="en-US" sz="1200" dirty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 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사업을 위한 규모화</a:t>
              </a:r>
              <a:endPara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적재적소 투입 가능</a:t>
              </a:r>
              <a:r>
                <a:rPr lang="en-US" altLang="ko-KR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/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적합성</a:t>
              </a:r>
              <a:endPara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1878799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555945" y="3819620"/>
            <a:ext cx="1928119" cy="1470515"/>
            <a:chOff x="3555945" y="3819620"/>
            <a:chExt cx="1928119" cy="1470515"/>
          </a:xfrm>
        </p:grpSpPr>
        <p:sp>
          <p:nvSpPr>
            <p:cNvPr id="92" name="양쪽 대괄호 91"/>
            <p:cNvSpPr/>
            <p:nvPr/>
          </p:nvSpPr>
          <p:spPr>
            <a:xfrm>
              <a:off x="3555945" y="3819620"/>
              <a:ext cx="1928119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융합모델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3555945" y="4645894"/>
              <a:ext cx="1928118" cy="64424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지속성 보장을 위함</a:t>
              </a:r>
              <a:endPara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사람 </a:t>
              </a:r>
              <a:r>
                <a:rPr lang="en-US" altLang="ko-KR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/ 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관계 </a:t>
              </a:r>
              <a:r>
                <a:rPr lang="en-US" altLang="ko-KR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/ 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자금</a:t>
              </a:r>
              <a:endParaRPr lang="en-US" altLang="ko-KR" sz="1200" dirty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520004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5991209" y="3819620"/>
            <a:ext cx="2340000" cy="1470515"/>
            <a:chOff x="5991209" y="3819620"/>
            <a:chExt cx="2340000" cy="1470515"/>
          </a:xfrm>
        </p:grpSpPr>
        <p:sp>
          <p:nvSpPr>
            <p:cNvPr id="93" name="양쪽 대괄호 92"/>
            <p:cNvSpPr/>
            <p:nvPr/>
          </p:nvSpPr>
          <p:spPr>
            <a:xfrm>
              <a:off x="6018835" y="3819620"/>
              <a:ext cx="2312374" cy="430190"/>
            </a:xfrm>
            <a:prstGeom prst="bracketPair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2400" dirty="0" smtClean="0">
                  <a:solidFill>
                    <a:prstClr val="black"/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자산화 전략</a:t>
              </a:r>
              <a:endParaRPr lang="en-US" altLang="ko-KR" sz="2400" dirty="0">
                <a:solidFill>
                  <a:prstClr val="black"/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5991209" y="4645894"/>
              <a:ext cx="2340000" cy="64424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사적</a:t>
              </a:r>
              <a:r>
                <a:rPr lang="en-US" altLang="ko-KR" sz="1200" dirty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 · 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국가적 소유와 다른</a:t>
              </a:r>
              <a:endPara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사회적</a:t>
              </a:r>
              <a:r>
                <a:rPr lang="en-US" altLang="ko-KR" sz="1200" dirty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 · </a:t>
              </a:r>
              <a:r>
                <a:rPr lang="ko-KR" altLang="en-US" sz="1200" dirty="0" smtClean="0">
                  <a:solidFill>
                    <a:schemeClr val="accent6">
                      <a:lumMod val="50000"/>
                    </a:schemeClr>
                  </a:solid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공동체적 소유로의 발전</a:t>
              </a:r>
              <a:endParaRPr lang="en-US" altLang="ko-KR" sz="1200" dirty="0"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7161209" y="4357852"/>
              <a:ext cx="0" cy="180000"/>
            </a:xfrm>
            <a:prstGeom prst="line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952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8202" y="141037"/>
            <a:ext cx="4466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err="1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사람숲</a:t>
            </a:r>
            <a:r>
              <a:rPr lang="en-US" altLang="ko-KR" sz="3000" dirty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자가진단</a:t>
            </a:r>
            <a:endParaRPr lang="ko-KR" altLang="en-US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10" name="직각 삼각형 9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각 삼각형 10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471477"/>
              </p:ext>
            </p:extLst>
          </p:nvPr>
        </p:nvGraphicFramePr>
        <p:xfrm>
          <a:off x="1090694" y="927278"/>
          <a:ext cx="7088000" cy="2090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3024000"/>
                <a:gridCol w="2032000"/>
              </a:tblGrid>
              <a:tr h="5145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원리</a:t>
                      </a:r>
                      <a:endParaRPr lang="ko-KR" alt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개념</a:t>
                      </a:r>
                      <a:endParaRPr lang="ko-KR" alt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정성적평가</a:t>
                      </a:r>
                      <a:endParaRPr lang="ko-KR" alt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5252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공공성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사회적 공공성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결사체적 성격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공동체 금융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013959"/>
              </p:ext>
            </p:extLst>
          </p:nvPr>
        </p:nvGraphicFramePr>
        <p:xfrm>
          <a:off x="1090694" y="3113512"/>
          <a:ext cx="7088000" cy="1575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3024000"/>
                <a:gridCol w="2032000"/>
              </a:tblGrid>
              <a:tr h="5252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자립성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생활정치에 기반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요구의 다양성에 기반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수요 기반 활동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75961"/>
              </p:ext>
            </p:extLst>
          </p:nvPr>
        </p:nvGraphicFramePr>
        <p:xfrm>
          <a:off x="1090694" y="4787765"/>
          <a:ext cx="7088000" cy="1575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3024000"/>
                <a:gridCol w="2032000"/>
              </a:tblGrid>
              <a:tr h="52524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지속성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타 기금과의 협동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지속성을 보장하는 융합모델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2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자산화전략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96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68202" y="141037"/>
            <a:ext cx="44664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임의적 평가내용</a:t>
            </a:r>
            <a:endParaRPr lang="ko-KR" altLang="en-US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10" name="직각 삼각형 9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각 삼각형 10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833463"/>
              </p:ext>
            </p:extLst>
          </p:nvPr>
        </p:nvGraphicFramePr>
        <p:xfrm>
          <a:off x="780188" y="769967"/>
          <a:ext cx="7709012" cy="19416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000"/>
                <a:gridCol w="1728000"/>
                <a:gridCol w="1445012"/>
                <a:gridCol w="3564000"/>
              </a:tblGrid>
              <a:tr h="4479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원리</a:t>
                      </a:r>
                      <a:endParaRPr lang="ko-KR" alt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개념</a:t>
                      </a:r>
                      <a:endParaRPr lang="ko-KR" alt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정성적평가</a:t>
                      </a:r>
                      <a:endParaRPr lang="ko-KR" alt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이유</a:t>
                      </a:r>
                      <a:endParaRPr lang="ko-KR" alt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5732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공공성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사회적 공공성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40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정형적</a:t>
                      </a:r>
                      <a:r>
                        <a:rPr lang="ko-KR" altLang="en-US" sz="1400" baseline="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 사업 부재</a:t>
                      </a:r>
                      <a:endParaRPr lang="en-US" altLang="ko-KR" sz="1400" baseline="0" dirty="0" smtClean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baseline="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지역사회 요구 개발활동 부재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3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결사체적 성격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30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규정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3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공동체 금융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50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이자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: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사투보다는 높고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,</a:t>
                      </a:r>
                    </a:p>
                    <a:p>
                      <a:pPr marL="0" indent="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aseline="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   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기존 금융권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/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기금보다는 낮음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621634"/>
              </p:ext>
            </p:extLst>
          </p:nvPr>
        </p:nvGraphicFramePr>
        <p:xfrm>
          <a:off x="780188" y="2813452"/>
          <a:ext cx="7709012" cy="176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000"/>
                <a:gridCol w="1728000"/>
                <a:gridCol w="1445012"/>
                <a:gridCol w="3564000"/>
              </a:tblGrid>
              <a:tr h="45732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자립성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생활정치에 기반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70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회원의 양</a:t>
                      </a:r>
                      <a:endParaRPr lang="en-US" altLang="ko-KR" sz="1400" dirty="0" smtClean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적립 진행 중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693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요구의 다양성에 기반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60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유럽여행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비즈니스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X)</a:t>
                      </a:r>
                    </a:p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대출</a:t>
                      </a:r>
                      <a:endParaRPr lang="en-US" altLang="ko-KR" sz="1400" dirty="0" smtClean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목적투자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3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수요 기반 활동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60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청년주거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: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수요기반 보다는 </a:t>
                      </a:r>
                      <a:endParaRPr lang="en-US" altLang="ko-KR" sz="1400" dirty="0" smtClean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  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주체의 열정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17625"/>
              </p:ext>
            </p:extLst>
          </p:nvPr>
        </p:nvGraphicFramePr>
        <p:xfrm>
          <a:off x="780188" y="4680889"/>
          <a:ext cx="7709012" cy="14936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000"/>
                <a:gridCol w="1728000"/>
                <a:gridCol w="1445012"/>
                <a:gridCol w="3564000"/>
              </a:tblGrid>
              <a:tr h="45732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지속성</a:t>
                      </a:r>
                      <a:endParaRPr lang="ko-KR" altLang="en-US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타 기금과의 협동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50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미지의 영역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3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지속성을 보장하는 융합모델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70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대출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투자</a:t>
                      </a:r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기부 모두 진행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32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자산화전략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20</a:t>
                      </a:r>
                      <a:endParaRPr lang="ko-KR" altLang="en-US" sz="16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자산화 없으나</a:t>
                      </a:r>
                      <a:endParaRPr lang="en-US" altLang="ko-KR" sz="1400" dirty="0" smtClean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  <a:p>
                      <a:pPr marL="285750" indent="-285750" algn="l" latinLnBrk="1">
                        <a:lnSpc>
                          <a:spcPct val="100000"/>
                        </a:lnSpc>
                        <a:buClr>
                          <a:schemeClr val="accent6">
                            <a:lumMod val="50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주거 관련 사업의 유의미성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91531"/>
              </p:ext>
            </p:extLst>
          </p:nvPr>
        </p:nvGraphicFramePr>
        <p:xfrm>
          <a:off x="780188" y="6293796"/>
          <a:ext cx="7709012" cy="4573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9012"/>
              </a:tblGrid>
              <a:tr h="4573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총 </a:t>
                      </a:r>
                      <a:r>
                        <a:rPr lang="en-US" altLang="ko-KR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450</a:t>
                      </a:r>
                      <a:r>
                        <a:rPr lang="ko-KR" alt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점 </a:t>
                      </a:r>
                      <a:r>
                        <a:rPr lang="en-US" altLang="ko-KR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(</a:t>
                      </a:r>
                      <a:r>
                        <a:rPr lang="ko-KR" alt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평균 </a:t>
                      </a:r>
                      <a:r>
                        <a:rPr lang="en-US" altLang="ko-KR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45</a:t>
                      </a:r>
                      <a:r>
                        <a:rPr lang="ko-KR" alt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점</a:t>
                      </a:r>
                      <a:r>
                        <a:rPr lang="en-US" altLang="ko-KR" sz="1600" dirty="0" smtClean="0">
                          <a:ln>
                            <a:solidFill>
                              <a:schemeClr val="tx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)</a:t>
                      </a:r>
                      <a:endParaRPr lang="ko-KR" altLang="en-US" sz="1600" dirty="0">
                        <a:ln>
                          <a:solidFill>
                            <a:schemeClr val="tx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69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2879678" y="3289111"/>
            <a:ext cx="174691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조달방식 다변화</a:t>
            </a:r>
            <a:endParaRPr lang="en-US" altLang="ko-KR" sz="1600" dirty="0" smtClean="0">
              <a:ln w="3175">
                <a:solidFill>
                  <a:schemeClr val="accent6">
                    <a:lumMod val="50000"/>
                  </a:schemeClr>
                </a:solidFill>
              </a:ln>
              <a:blipFill>
                <a:blip r:embed="rId2"/>
                <a:tile tx="0" ty="0" sx="100000" sy="100000" flip="none" algn="ctr"/>
              </a:blip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088108" y="4196167"/>
            <a:ext cx="174691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규모화</a:t>
            </a:r>
            <a:r>
              <a:rPr lang="en-US" altLang="ko-KR" sz="16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· </a:t>
            </a:r>
            <a:r>
              <a:rPr lang="ko-KR" altLang="en-US" sz="1600" dirty="0" err="1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매칭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강화</a:t>
            </a:r>
            <a:endParaRPr lang="en-US" altLang="ko-KR" sz="1600" dirty="0" smtClean="0">
              <a:ln w="3175">
                <a:solidFill>
                  <a:schemeClr val="accent6">
                    <a:lumMod val="50000"/>
                  </a:schemeClr>
                </a:solidFill>
              </a:ln>
              <a:blipFill>
                <a:blip r:embed="rId2"/>
                <a:tile tx="0" ty="0" sx="100000" sy="100000" flip="none" algn="ctr"/>
              </a:blip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674960" y="5047144"/>
            <a:ext cx="3998795" cy="72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* 상수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: 1)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회원 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+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적립 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+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지역이슈 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+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연대협력</a:t>
            </a:r>
            <a:endParaRPr lang="ko-KR" altLang="en-US" sz="1600" dirty="0">
              <a:ln w="317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        2)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체계화 </a:t>
            </a:r>
            <a:r>
              <a: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+ </a:t>
            </a:r>
            <a:r>
              <a:rPr lang="ko-KR" altLang="en-US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분권화</a:t>
            </a:r>
            <a:endParaRPr lang="ko-KR" altLang="en-US" sz="1600" dirty="0">
              <a:ln w="317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68202" y="141037"/>
            <a:ext cx="54956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운영비 </a:t>
            </a:r>
            <a:r>
              <a:rPr lang="ko-KR" altLang="en-US" sz="3000" dirty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생존분기점 보완 </a:t>
            </a:r>
            <a:r>
              <a:rPr lang="ko-KR" altLang="en-US" sz="3000" dirty="0" smtClean="0">
                <a:ln w="3175">
                  <a:noFill/>
                </a:ln>
                <a:blipFill>
                  <a:blip r:embed="rId2"/>
                  <a:tile tx="0" ty="0" sx="100000" sy="100000" flip="none" algn="ctr"/>
                </a:blipFill>
                <a:latin typeface="a장미다방" panose="02020600000000000000" pitchFamily="18" charset="-127"/>
                <a:ea typeface="a장미다방" panose="02020600000000000000" pitchFamily="18" charset="-127"/>
              </a:rPr>
              <a:t>방안</a:t>
            </a:r>
            <a:endParaRPr lang="en-US" altLang="ko-KR" sz="3000" dirty="0">
              <a:ln w="3175">
                <a:noFill/>
              </a:ln>
              <a:blipFill>
                <a:blip r:embed="rId2"/>
                <a:tile tx="0" ty="0" sx="100000" sy="100000" flip="none" algn="ctr"/>
              </a:blip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0"/>
            <a:ext cx="449566" cy="454338"/>
            <a:chOff x="-5644" y="-10533"/>
            <a:chExt cx="595348" cy="601667"/>
          </a:xfrm>
        </p:grpSpPr>
        <p:sp>
          <p:nvSpPr>
            <p:cNvPr id="10" name="직각 삼각형 9"/>
            <p:cNvSpPr/>
            <p:nvPr/>
          </p:nvSpPr>
          <p:spPr>
            <a:xfrm rot="5400000">
              <a:off x="-5644" y="-10533"/>
              <a:ext cx="514125" cy="514125"/>
            </a:xfrm>
            <a:prstGeom prst="rtTriangle">
              <a:avLst/>
            </a:prstGeom>
            <a:blipFill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각 삼각형 10"/>
            <p:cNvSpPr/>
            <p:nvPr/>
          </p:nvSpPr>
          <p:spPr>
            <a:xfrm rot="5400000">
              <a:off x="75579" y="77009"/>
              <a:ext cx="514125" cy="51412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18473"/>
              </p:ext>
            </p:extLst>
          </p:nvPr>
        </p:nvGraphicFramePr>
        <p:xfrm>
          <a:off x="3101973" y="1143014"/>
          <a:ext cx="2808000" cy="69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/>
                <a:gridCol w="1404000"/>
              </a:tblGrid>
              <a:tr h="3455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n>
                            <a:solidFill>
                              <a:schemeClr val="bg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원리금균등</a:t>
                      </a:r>
                      <a:endParaRPr lang="ko-KR" altLang="en-US" sz="1400" b="0" dirty="0">
                        <a:ln>
                          <a:solidFill>
                            <a:schemeClr val="bg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n>
                            <a:solidFill>
                              <a:schemeClr val="bg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만기일시상환</a:t>
                      </a:r>
                      <a:endParaRPr lang="ko-KR" altLang="en-US" sz="1400" b="0" dirty="0">
                        <a:ln>
                          <a:solidFill>
                            <a:schemeClr val="bg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3455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1160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만원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2100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만원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76803"/>
              </p:ext>
            </p:extLst>
          </p:nvPr>
        </p:nvGraphicFramePr>
        <p:xfrm>
          <a:off x="3497759" y="2167089"/>
          <a:ext cx="2808000" cy="66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/>
                <a:gridCol w="1404000"/>
              </a:tblGrid>
              <a:tr h="332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n>
                            <a:solidFill>
                              <a:schemeClr val="bg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원리금균등</a:t>
                      </a:r>
                      <a:endParaRPr lang="ko-KR" altLang="en-US" sz="1400" b="0" dirty="0">
                        <a:ln>
                          <a:solidFill>
                            <a:schemeClr val="bg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n>
                            <a:solidFill>
                              <a:schemeClr val="bg1"/>
                            </a:solidFill>
                          </a:ln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만기일시상환</a:t>
                      </a:r>
                      <a:endParaRPr lang="ko-KR" altLang="en-US" sz="1400" b="0" dirty="0">
                        <a:ln>
                          <a:solidFill>
                            <a:schemeClr val="bg1"/>
                          </a:solidFill>
                        </a:ln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3320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1090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만원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2000</a:t>
                      </a:r>
                      <a:r>
                        <a:rPr lang="ko-KR" altLang="en-US" sz="1400" dirty="0" smtClean="0">
                          <a:latin typeface="서울남산체 L" panose="02020603020101020101" pitchFamily="18" charset="-127"/>
                          <a:ea typeface="서울남산체 L" panose="02020603020101020101" pitchFamily="18" charset="-127"/>
                        </a:rPr>
                        <a:t>만원</a:t>
                      </a:r>
                      <a:endParaRPr lang="ko-KR" altLang="en-US" sz="1400" dirty="0">
                        <a:latin typeface="서울남산체 L" panose="02020603020101020101" pitchFamily="18" charset="-127"/>
                        <a:ea typeface="서울남산체 L" panose="02020603020101020101" pitchFamily="18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" name="그룹 13"/>
          <p:cNvGrpSpPr/>
          <p:nvPr/>
        </p:nvGrpSpPr>
        <p:grpSpPr>
          <a:xfrm>
            <a:off x="6171001" y="1023583"/>
            <a:ext cx="2893325" cy="2265528"/>
            <a:chOff x="6171001" y="1023583"/>
            <a:chExt cx="2893325" cy="2265528"/>
          </a:xfrm>
        </p:grpSpPr>
        <p:sp>
          <p:nvSpPr>
            <p:cNvPr id="3" name="오른쪽 중괄호 2"/>
            <p:cNvSpPr/>
            <p:nvPr/>
          </p:nvSpPr>
          <p:spPr>
            <a:xfrm>
              <a:off x="6171001" y="1023583"/>
              <a:ext cx="682388" cy="2265528"/>
            </a:xfrm>
            <a:prstGeom prst="rightBrace">
              <a:avLst>
                <a:gd name="adj1" fmla="val 73264"/>
                <a:gd name="adj2" fmla="val 44313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853389" y="1858737"/>
              <a:ext cx="2210937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ko-KR" altLang="en-US" sz="1600" dirty="0" smtClean="0">
                  <a:ln w="3175">
                    <a:solidFill>
                      <a:schemeClr val="accent6">
                        <a:lumMod val="50000"/>
                      </a:schemeClr>
                    </a:solidFill>
                  </a:ln>
                  <a:blipFill>
                    <a:blip r:embed="rId2"/>
                    <a:tile tx="0" ty="0" sx="100000" sy="100000" flip="none" algn="ctr"/>
                  </a:blip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수많은 조합</a:t>
              </a:r>
              <a:r>
                <a:rPr lang="en-US" altLang="ko-KR" sz="1600" dirty="0" smtClean="0">
                  <a:ln w="3175">
                    <a:solidFill>
                      <a:schemeClr val="accent6">
                        <a:lumMod val="50000"/>
                      </a:schemeClr>
                    </a:solidFill>
                  </a:ln>
                  <a:blipFill>
                    <a:blip r:embed="rId2"/>
                    <a:tile tx="0" ty="0" sx="100000" sy="100000" flip="none" algn="ctr"/>
                  </a:blip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/</a:t>
              </a:r>
              <a:r>
                <a:rPr lang="ko-KR" altLang="en-US" sz="1600" dirty="0" smtClean="0">
                  <a:ln w="3175">
                    <a:solidFill>
                      <a:schemeClr val="accent6">
                        <a:lumMod val="50000"/>
                      </a:schemeClr>
                    </a:solidFill>
                  </a:ln>
                  <a:blipFill>
                    <a:blip r:embed="rId2"/>
                    <a:tile tx="0" ty="0" sx="100000" sy="100000" flip="none" algn="ctr"/>
                  </a:blipFill>
                  <a:latin typeface="서울남산체 L" panose="02020603020101020101" pitchFamily="18" charset="-127"/>
                  <a:ea typeface="서울남산체 L" panose="02020603020101020101" pitchFamily="18" charset="-127"/>
                </a:rPr>
                <a:t>사업의 종류</a:t>
              </a:r>
              <a:endParaRPr lang="en-US" altLang="ko-KR" sz="1600" dirty="0" smtClean="0">
                <a:ln w="317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2"/>
                  <a:tile tx="0" ty="0" sx="100000" sy="100000" flip="none" algn="ctr"/>
                </a:blipFill>
                <a:latin typeface="서울남산체 L" panose="02020603020101020101" pitchFamily="18" charset="-127"/>
                <a:ea typeface="서울남산체 L" panose="02020603020101020101" pitchFamily="18" charset="-127"/>
              </a:endParaRPr>
            </a:p>
          </p:txBody>
        </p:sp>
      </p:grpSp>
      <p:sp>
        <p:nvSpPr>
          <p:cNvPr id="4" name="양쪽 대괄호 3"/>
          <p:cNvSpPr/>
          <p:nvPr/>
        </p:nvSpPr>
        <p:spPr>
          <a:xfrm>
            <a:off x="316459" y="1185487"/>
            <a:ext cx="2672401" cy="442855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1. </a:t>
            </a:r>
            <a:r>
              <a:rPr lang="ko-KR" altLang="en-US" dirty="0" err="1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기금액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유지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,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이자 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15%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</a:t>
            </a:r>
            <a:endParaRPr lang="en-US" altLang="ko-KR" dirty="0">
              <a:ln w="317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서울남산체 L" panose="02020603020101020101" pitchFamily="18" charset="-127"/>
              <a:ea typeface="서울남산체 L" panose="02020603020101020101" pitchFamily="18" charset="-127"/>
            </a:endParaRPr>
          </a:p>
        </p:txBody>
      </p:sp>
      <p:sp>
        <p:nvSpPr>
          <p:cNvPr id="24" name="양쪽 대괄호 23"/>
          <p:cNvSpPr/>
          <p:nvPr/>
        </p:nvSpPr>
        <p:spPr>
          <a:xfrm>
            <a:off x="316459" y="2225695"/>
            <a:ext cx="3081834" cy="442855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2. </a:t>
            </a:r>
            <a:r>
              <a:rPr lang="ko-KR" altLang="en-US" dirty="0" err="1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기금액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 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10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배 확대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,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이자 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2%</a:t>
            </a:r>
          </a:p>
        </p:txBody>
      </p:sp>
      <p:sp>
        <p:nvSpPr>
          <p:cNvPr id="25" name="양쪽 대괄호 24"/>
          <p:cNvSpPr/>
          <p:nvPr/>
        </p:nvSpPr>
        <p:spPr>
          <a:xfrm>
            <a:off x="316459" y="3240889"/>
            <a:ext cx="2563219" cy="442855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3.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너머서 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or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운영비 기부</a:t>
            </a:r>
          </a:p>
        </p:txBody>
      </p:sp>
      <p:sp>
        <p:nvSpPr>
          <p:cNvPr id="26" name="양쪽 대괄호 25"/>
          <p:cNvSpPr/>
          <p:nvPr/>
        </p:nvSpPr>
        <p:spPr>
          <a:xfrm>
            <a:off x="316460" y="4144017"/>
            <a:ext cx="1771648" cy="442855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4.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협력 </a:t>
            </a:r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or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외주</a:t>
            </a:r>
          </a:p>
        </p:txBody>
      </p:sp>
      <p:sp>
        <p:nvSpPr>
          <p:cNvPr id="27" name="양쪽 대괄호 26"/>
          <p:cNvSpPr/>
          <p:nvPr/>
        </p:nvSpPr>
        <p:spPr>
          <a:xfrm>
            <a:off x="316459" y="4999396"/>
            <a:ext cx="2358501" cy="442855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5. </a:t>
            </a:r>
            <a:r>
              <a:rPr lang="ko-KR" altLang="en-US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서울남산체 L" panose="02020603020101020101" pitchFamily="18" charset="-127"/>
                <a:ea typeface="서울남산체 L" panose="02020603020101020101" pitchFamily="18" charset="-127"/>
              </a:rPr>
              <a:t>절묘한 융합과 조화</a:t>
            </a:r>
          </a:p>
        </p:txBody>
      </p:sp>
    </p:spTree>
    <p:extLst>
      <p:ext uri="{BB962C8B-B14F-4D97-AF65-F5344CB8AC3E}">
        <p14:creationId xmlns:p14="http://schemas.microsoft.com/office/powerpoint/2010/main" val="259922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4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327</Words>
  <Application>Microsoft Office PowerPoint</Application>
  <PresentationFormat>화면 슬라이드 쇼(4:3)</PresentationFormat>
  <Paragraphs>116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Calibri Light</vt:lpstr>
      <vt:lpstr>나눔바른펜</vt:lpstr>
      <vt:lpstr>맑은 고딕</vt:lpstr>
      <vt:lpstr>Calibri</vt:lpstr>
      <vt:lpstr>서울남산체 L</vt:lpstr>
      <vt:lpstr>a장미다방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Solah Kim</dc:creator>
  <cp:lastModifiedBy>Solah Kim</cp:lastModifiedBy>
  <cp:revision>26</cp:revision>
  <dcterms:created xsi:type="dcterms:W3CDTF">2015-04-16T08:01:09Z</dcterms:created>
  <dcterms:modified xsi:type="dcterms:W3CDTF">2015-04-17T05:36:33Z</dcterms:modified>
</cp:coreProperties>
</file>